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553" r:id="rId2"/>
    <p:sldId id="267" r:id="rId3"/>
    <p:sldId id="482" r:id="rId4"/>
    <p:sldId id="524" r:id="rId5"/>
    <p:sldId id="546" r:id="rId6"/>
    <p:sldId id="525" r:id="rId7"/>
    <p:sldId id="541" r:id="rId8"/>
    <p:sldId id="459" r:id="rId9"/>
    <p:sldId id="526" r:id="rId10"/>
    <p:sldId id="527" r:id="rId11"/>
    <p:sldId id="528" r:id="rId12"/>
    <p:sldId id="257" r:id="rId13"/>
    <p:sldId id="519" r:id="rId14"/>
    <p:sldId id="523" r:id="rId15"/>
    <p:sldId id="483" r:id="rId16"/>
    <p:sldId id="484" r:id="rId17"/>
    <p:sldId id="485" r:id="rId18"/>
    <p:sldId id="442" r:id="rId19"/>
    <p:sldId id="488" r:id="rId20"/>
    <p:sldId id="504" r:id="rId21"/>
    <p:sldId id="520" r:id="rId22"/>
    <p:sldId id="505" r:id="rId23"/>
    <p:sldId id="508" r:id="rId24"/>
    <p:sldId id="489" r:id="rId25"/>
    <p:sldId id="443" r:id="rId26"/>
    <p:sldId id="486" r:id="rId27"/>
    <p:sldId id="487" r:id="rId28"/>
    <p:sldId id="506" r:id="rId29"/>
    <p:sldId id="507" r:id="rId30"/>
    <p:sldId id="444" r:id="rId31"/>
    <p:sldId id="490" r:id="rId32"/>
    <p:sldId id="551" r:id="rId33"/>
    <p:sldId id="480" r:id="rId34"/>
    <p:sldId id="521" r:id="rId35"/>
    <p:sldId id="491" r:id="rId36"/>
    <p:sldId id="445" r:id="rId37"/>
    <p:sldId id="516" r:id="rId38"/>
    <p:sldId id="522" r:id="rId39"/>
    <p:sldId id="517" r:id="rId40"/>
    <p:sldId id="492" r:id="rId41"/>
    <p:sldId id="457" r:id="rId42"/>
    <p:sldId id="493" r:id="rId43"/>
    <p:sldId id="511" r:id="rId44"/>
    <p:sldId id="512" r:id="rId45"/>
    <p:sldId id="539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538" r:id="rId56"/>
    <p:sldId id="446" r:id="rId57"/>
    <p:sldId id="543" r:id="rId58"/>
    <p:sldId id="544" r:id="rId59"/>
    <p:sldId id="545" r:id="rId60"/>
    <p:sldId id="494" r:id="rId61"/>
    <p:sldId id="513" r:id="rId62"/>
    <p:sldId id="456" r:id="rId63"/>
    <p:sldId id="554" r:id="rId64"/>
    <p:sldId id="555" r:id="rId65"/>
    <p:sldId id="556" r:id="rId66"/>
    <p:sldId id="557" r:id="rId67"/>
    <p:sldId id="558" r:id="rId68"/>
    <p:sldId id="559" r:id="rId69"/>
    <p:sldId id="560" r:id="rId70"/>
    <p:sldId id="561" r:id="rId71"/>
    <p:sldId id="562" r:id="rId72"/>
    <p:sldId id="563" r:id="rId73"/>
    <p:sldId id="564" r:id="rId74"/>
    <p:sldId id="565" r:id="rId7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7" autoAdjust="0"/>
    <p:restoredTop sz="93907" autoAdjust="0"/>
  </p:normalViewPr>
  <p:slideViewPr>
    <p:cSldViewPr>
      <p:cViewPr>
        <p:scale>
          <a:sx n="66" d="100"/>
          <a:sy n="66" d="100"/>
        </p:scale>
        <p:origin x="-3600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9042B-81B6-4B3D-AA93-E70148EC422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BB414-1E0E-4A98-B4D0-26E582C99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7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4F067-A5B5-458F-9015-3A055E277E88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DA905-DB5C-4789-B2EC-EBEC88692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A905-DB5C-4789-B2EC-EBEC88692F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A905-DB5C-4789-B2EC-EBEC88692F1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A905-DB5C-4789-B2EC-EBEC88692F1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0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A905-DB5C-4789-B2EC-EBEC88692F1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2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A905-DB5C-4789-B2EC-EBEC88692F1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1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A905-DB5C-4789-B2EC-EBEC88692F1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1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A905-DB5C-4789-B2EC-EBEC88692F1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A905-DB5C-4789-B2EC-EBEC88692F1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7848600" cy="1143000"/>
          </a:xfrm>
        </p:spPr>
        <p:txBody>
          <a:bodyPr>
            <a:normAutofit/>
          </a:bodyPr>
          <a:lstStyle/>
          <a:p>
            <a:pPr rtl="1"/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نمایشگاه مجازی مدیرت سبز- بخش عمرانی</a:t>
            </a:r>
            <a:b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</a:b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 و زیربنایی</a:t>
            </a:r>
            <a:endParaRPr lang="en-US" sz="28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026" name="Picture 2" descr="C:\Users\Drtavakoli\Desktop\آرم دانشگا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34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tavakoli\Desktop\ستاد زیبا سازی عملکرد\استند\IMG_8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rtavakoli\Desktop\ستاد زیبا سازی عملکرد\استند\IMG_8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819400"/>
            <a:ext cx="3594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0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3- بهینه سازی مصرف انرژی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8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3-1  دانشکده معماری و هنر دانشگاه گیلان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0" y="2514600"/>
            <a:ext cx="7467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1. اجرای دیوارهای تری دی پنل و پنجره های دوجداره در پروژه دانشکده معماری و هنر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Titr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2. نصب تابلو خازن برای اصلاح مدار و حذف بار راکتیو در پروژه دانشکده معماری و هنر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Titr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3. استفاده از چراغها با لامپ کم مصرف و با بالاست الکترونیکی جهت صرفه جویی در مصرف برق، در دانشکده معماری و هنر.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000" dirty="0" smtClean="0">
                <a:solidFill>
                  <a:schemeClr val="bg1"/>
                </a:solidFill>
                <a:latin typeface="Calibri" pitchFamily="34" charset="0"/>
                <a:cs typeface="B Titr" pitchFamily="2" charset="-78"/>
              </a:rPr>
              <a:t>4. استفاده از ساندویچ پانل در بام ساختمان دانشکده معماری و هنر.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03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معماری و هنر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2438400"/>
            <a:ext cx="76962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621166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اجرای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پنجره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های دوجداره</a:t>
            </a:r>
          </a:p>
          <a:p>
            <a:pPr marL="457200" lvl="0" indent="-457200" algn="just" rtl="1">
              <a:buAutoNum type="arabicPeriod"/>
            </a:pPr>
            <a:endParaRPr lang="fa-IR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1816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23957"/>
            <a:ext cx="5031475" cy="377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معماری و هنر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2438400"/>
            <a:ext cx="76962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211669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اجرای دیوارهای تری دی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پنل</a:t>
            </a:r>
            <a:endParaRPr lang="fa-IR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457200" lvl="0" indent="-457200" algn="just" rtl="1">
              <a:buAutoNum type="arabicPeriod"/>
            </a:pPr>
            <a:endParaRPr lang="fa-IR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101379" name="Picture 3" descr="G:\ \3d\معماری\DSC075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590800"/>
            <a:ext cx="4572000" cy="3429000"/>
          </a:xfrm>
          <a:prstGeom prst="rect">
            <a:avLst/>
          </a:prstGeom>
          <a:noFill/>
        </p:spPr>
      </p:pic>
      <p:pic>
        <p:nvPicPr>
          <p:cNvPr id="9" name="Picture 2" descr="G:\ \3d\معماری\DSC075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240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معماری و هنر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65242" y="6098594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استفاده از ساندویچ پانل در بام ساختمان دانشکده معماری و هنر</a:t>
            </a:r>
            <a:endParaRPr lang="fa-IR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104451" name="Picture 3" descr="E:\Desktop-95-09-1\عکس های 94-2-3\IMG_30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8200"/>
            <a:ext cx="4568204" cy="3276600"/>
          </a:xfrm>
          <a:prstGeom prst="rect">
            <a:avLst/>
          </a:prstGeom>
          <a:noFill/>
        </p:spPr>
      </p:pic>
      <p:pic>
        <p:nvPicPr>
          <p:cNvPr id="9" name="Picture 2" descr="E:\Desktop-95-09-1\عکس های 94-2-3\IMG_30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2590800"/>
            <a:ext cx="5181600" cy="312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معماری و هنر</a:t>
            </a:r>
            <a:endParaRPr lang="en-US" sz="2000" dirty="0"/>
          </a:p>
        </p:txBody>
      </p:sp>
      <p:pic>
        <p:nvPicPr>
          <p:cNvPr id="1026" name="Picture 2" descr="I:\DCIM\229___05\IMG_44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2063" y="1295400"/>
            <a:ext cx="4368800" cy="3276600"/>
          </a:xfrm>
          <a:prstGeom prst="rect">
            <a:avLst/>
          </a:prstGeom>
          <a:noFill/>
        </p:spPr>
      </p:pic>
      <p:pic>
        <p:nvPicPr>
          <p:cNvPr id="1027" name="Picture 3" descr="I:\DCIM\229___05\IMG_43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2212" y="1897062"/>
            <a:ext cx="457200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82409" y="5622924"/>
            <a:ext cx="362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درب خودکار جهت کنترل ( فیلتر) هوا</a:t>
            </a:r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معماری و هنر</a:t>
            </a:r>
            <a:endParaRPr lang="en-US" sz="2000" dirty="0"/>
          </a:p>
        </p:txBody>
      </p:sp>
      <p:pic>
        <p:nvPicPr>
          <p:cNvPr id="2050" name="Picture 2" descr="I:\DCIM\229___05\IMG_43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9321" y="1180975"/>
            <a:ext cx="5029200" cy="3771900"/>
          </a:xfrm>
          <a:prstGeom prst="rect">
            <a:avLst/>
          </a:prstGeom>
          <a:noFill/>
        </p:spPr>
      </p:pic>
      <p:pic>
        <p:nvPicPr>
          <p:cNvPr id="2051" name="Picture 3" descr="I:\DCIM\229___05\IMG_43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57700" y="2233473"/>
            <a:ext cx="4572000" cy="342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5899057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استفاده از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چراغ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ها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ی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با لامپ کم مصرف و با بالاست الکترونیکی جهت صرفه جویی در مصرف برق</a:t>
            </a:r>
          </a:p>
          <a:p>
            <a:pPr marL="457200" lvl="0" indent="-457200" algn="just" rtl="1"/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معماری و هنر</a:t>
            </a:r>
            <a:endParaRPr lang="en-US" sz="2000" dirty="0"/>
          </a:p>
        </p:txBody>
      </p:sp>
      <p:pic>
        <p:nvPicPr>
          <p:cNvPr id="3074" name="Picture 2" descr="I:\DCIM\229___05\IMG_43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1" y="1127945"/>
            <a:ext cx="3626890" cy="4835853"/>
          </a:xfrm>
          <a:prstGeom prst="rect">
            <a:avLst/>
          </a:prstGeom>
          <a:noFill/>
        </p:spPr>
      </p:pic>
      <p:pic>
        <p:nvPicPr>
          <p:cNvPr id="3075" name="Picture 3" descr="I:\DCIM\229___05\IMG_43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1179488"/>
            <a:ext cx="3573439" cy="476458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5242" y="6098594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یک دستگاه تابلو خازن برای اصلاح مدار و حذف بار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راکتیو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( حدود 30 درصد توان مصرفی) جهت صرفه جویی در مصرف انرژی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3-2   ساختمان کلاس های آموزشی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16002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اجرای دیوارهای تری دی پنل و پنجره های دوجداره</a:t>
            </a:r>
          </a:p>
          <a:p>
            <a:pPr marL="457200" lvl="0" indent="-457200" algn="just" rtl="1">
              <a:buAutoNum type="arabicPeriod"/>
            </a:pP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نصب یک دستگاه  تابلوی خازن برای اصلاح مدار و حذف (حدود 30% توان مصرفی) بار راکتیو در جهت صرفه جویی در مصرف انرژی</a:t>
            </a:r>
          </a:p>
          <a:p>
            <a:pPr lvl="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3. نصب چراغها با لامپ کم مصرف و با بالاست الکترونیکی جهت صرفه جویی در مصرف</a:t>
            </a:r>
          </a:p>
          <a:p>
            <a:pPr lvl="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4. نصب چراغهای سنسور دار حساس به حرکت در سرویسهای بهداشتی جهت صرفه جویی در مصرف </a:t>
            </a:r>
          </a:p>
          <a:p>
            <a:pPr lvl="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5. نصب درب خودکار جهت کنترل (فیلتر) هوا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r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ساختمان کلاس های آموزشی</a:t>
            </a:r>
            <a:endParaRPr lang="en-US" sz="2000" dirty="0"/>
          </a:p>
        </p:txBody>
      </p:sp>
      <p:pic>
        <p:nvPicPr>
          <p:cNvPr id="6146" name="Picture 2" descr="I:\DCIM\229___05\IMG_43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2000" y="1600200"/>
            <a:ext cx="5080000" cy="3810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95600" y="5943600"/>
            <a:ext cx="3578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درب خودکار جهت کنترل (فیلتر) هوا</a:t>
            </a:r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بسمه تعالی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گزارش اقدامات مدیریت سبز در دانشگاه گیلان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961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ساختمان کلاس های آموزشی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657600" y="6248400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اجرای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پنجره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های دوجداره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3530"/>
            <a:ext cx="4800000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9032" y="1723377"/>
            <a:ext cx="4800000" cy="36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961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ساختمان کلاس های آموزشی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05200" y="624840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اجرای دیوارهای تری دی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پنل</a:t>
            </a:r>
            <a:endParaRPr lang="fa-IR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102402" name="Picture 2" descr="G:\ \3d\معماری\DSC075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70400" y="2667000"/>
            <a:ext cx="4673600" cy="3276600"/>
          </a:xfrm>
          <a:prstGeom prst="rect">
            <a:avLst/>
          </a:prstGeom>
          <a:noFill/>
        </p:spPr>
      </p:pic>
      <p:pic>
        <p:nvPicPr>
          <p:cNvPr id="102403" name="Picture 3" descr="G:\ \3d\معماری\DSC076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71600"/>
            <a:ext cx="4572000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8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961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ساختمان کلاس های آموزشی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3169"/>
            <a:ext cx="48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62200"/>
            <a:ext cx="4800000" cy="36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61722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چراغ با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لامپ کم مصرف و با بالاست الکترونیکی جهت صرفه جویی در مصرف</a:t>
            </a:r>
          </a:p>
        </p:txBody>
      </p:sp>
    </p:spTree>
    <p:extLst>
      <p:ext uri="{BB962C8B-B14F-4D97-AF65-F5344CB8AC3E}">
        <p14:creationId xmlns:p14="http://schemas.microsoft.com/office/powerpoint/2010/main" val="12025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961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ساختمان کلاس های آموزشی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09600" y="61722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چراغ های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سنسور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دار حساس به حرکت در سرویسهای بهداشتی جهت صرفه جویی در مصرف </a:t>
            </a:r>
          </a:p>
        </p:txBody>
      </p:sp>
      <p:pic>
        <p:nvPicPr>
          <p:cNvPr id="9" name="Picture 2" descr="I:\DCIM\229___05\IMG_43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0200" y="2038351"/>
            <a:ext cx="2667000" cy="3556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3820" y="1809230"/>
            <a:ext cx="3665452" cy="27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657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ساختمان کلاس های آموزشی</a:t>
            </a:r>
            <a:endParaRPr lang="en-US" sz="2000" dirty="0"/>
          </a:p>
        </p:txBody>
      </p:sp>
      <p:pic>
        <p:nvPicPr>
          <p:cNvPr id="7170" name="Picture 2" descr="I:\DCIM\229___05\IMG_43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248408" y="1760151"/>
            <a:ext cx="4826000" cy="3619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6155146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یک دستگاه  تابلوی خازن برای اصلاح مدار و حذف (حدود 30% توان مصرفی) بار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راکتیو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در جهت صرفه جویی در مصرف انرژی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2000" y="1756743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3-3  دانشکده فناوری های نوین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295400"/>
            <a:ext cx="76962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اجرای دیوارهای تری دی پنل و پنجره های دوجداره</a:t>
            </a:r>
          </a:p>
          <a:p>
            <a:pPr marL="457200" lvl="0" indent="-457200" algn="just" rtl="1">
              <a:buAutoNum type="arabicPeriod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2.نصب  یک دستگاه تابلو خازن برای اصلاح مدار و حذف بار راکتیو  (حدود 30% توان مصرفی) جهت صرفه جویی در مصرف انرژی</a:t>
            </a:r>
          </a:p>
          <a:p>
            <a:pPr lvl="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3.استفاده از چراغهای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LED 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و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COB 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و صرفه جویی 6100 کیلووات در مصرف برق در ماه </a:t>
            </a:r>
          </a:p>
          <a:p>
            <a:pPr lvl="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4.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نصب دو عدد درب خودکار جهت کنترل (فیلتر) هوا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lvl="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فناوری های نوین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980972"/>
            <a:ext cx="438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اجرای دیوارهای تری دی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پنل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و پنجره های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دوجداره</a:t>
            </a:r>
            <a:endParaRPr lang="fa-IR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687" y="1316326"/>
            <a:ext cx="4648200" cy="348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1981200"/>
            <a:ext cx="4900684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9791"/>
            <a:ext cx="8229600" cy="1143000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فناوری های نوین</a:t>
            </a:r>
            <a:endParaRPr lang="en-US" sz="2000" dirty="0"/>
          </a:p>
        </p:txBody>
      </p:sp>
      <p:pic>
        <p:nvPicPr>
          <p:cNvPr id="5124" name="Picture 4" descr="I:\DCIM\229___05\IMG_43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892300" y="1747317"/>
            <a:ext cx="4978400" cy="3733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47700" y="6126163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یک دستگاه تابلو خازن برای اصلاح مدار و حذف بار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راکتیو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 (حدود 30% توان مصرفی) جهت صرفه جویی در مصرف انرژی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9791"/>
            <a:ext cx="8229600" cy="1143000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فناوری های نوین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47700" y="6126163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استفاده از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چراغ های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LED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و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COB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و صرفه جویی 6100 کیلووات در مصرف برق در ماه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1219200"/>
            <a:ext cx="4800000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77877"/>
            <a:ext cx="4449496" cy="33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9791"/>
            <a:ext cx="8229600" cy="1143000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فناوری های نوین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63089" y="6172200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دو عدد درب خودکار جهت کنترل (فیلتر) هوا</a:t>
            </a:r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88" y="1372791"/>
            <a:ext cx="6046621" cy="45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اقدامات انجام شده در جهت مدیریت سبز در دانشگاه گیلان 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3-4  ساختمان مرکزی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تعویض لامپهای پر مصرف در سرویس های بهداشتی و جایگزین نمودن با چراغهای سنسوردار حساس به حرکت و صرفه جویی به میزان 650 کیلو وات در ماه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612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ساختمان مرکزی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" y="1295400"/>
            <a:ext cx="4459057" cy="3344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88" y="2514031"/>
            <a:ext cx="4521200" cy="339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909" y="6084081"/>
            <a:ext cx="8668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تعویض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لامپ های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پر مصرف در سرویس های بهداشتی و جایگزین نمودن با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چراغ های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سنسوردار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حساس به حرکت و صرفه جویی به میزان 650 کیلو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وات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در ماه </a:t>
            </a:r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612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ساختمان مرکزی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17909" y="6084081"/>
            <a:ext cx="866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تعویض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لامپ های  فلورسنت با لامپ های کم مصرف </a:t>
            </a:r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5124" name="Picture 4" descr="C:\Users\AF\Downloads\_____ ___ _______\IMG_6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038600" y="1828800"/>
            <a:ext cx="4267200" cy="3200400"/>
          </a:xfrm>
          <a:prstGeom prst="rect">
            <a:avLst/>
          </a:prstGeom>
          <a:noFill/>
        </p:spPr>
      </p:pic>
      <p:pic>
        <p:nvPicPr>
          <p:cNvPr id="5125" name="Picture 5" descr="C:\Users\AF\Downloads\_____ ___ _______\IMG_6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85801" y="1828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3-5   سلف مرکزی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240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احداث موتورخانه مستقل و قطع انشعاب از موتورخانه مرکزی جهت جلوگیری از پرت حرارتی در طول مسیر و جلوگیری از روشن نمودن دیگ های موتورخانه مرکزی برای تامین آب گرم مصرفی در سلف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سلف سرویس مرکزی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33400" y="6019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dirty="0" smtClean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احداث </a:t>
            </a:r>
            <a:r>
              <a:rPr lang="fa-IR" dirty="0" err="1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موتورخانه</a:t>
            </a:r>
            <a:r>
              <a:rPr lang="fa-IR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 مستقل و قطع انشعاب از </a:t>
            </a:r>
            <a:r>
              <a:rPr lang="fa-IR" dirty="0" err="1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موتورخانه</a:t>
            </a:r>
            <a:r>
              <a:rPr lang="fa-IR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 مرکزی جهت جلوگیری از پرت حرارتی در طول مسیر و جلوگیری از روشن نمودن دیگ های </a:t>
            </a:r>
            <a:r>
              <a:rPr lang="fa-IR" dirty="0" err="1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موتورخانه</a:t>
            </a:r>
            <a:r>
              <a:rPr lang="fa-IR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 مرکزی برای تامین آب گرم مصرفی در سلف</a:t>
            </a:r>
            <a:endParaRPr lang="en-US" dirty="0">
              <a:solidFill>
                <a:prstClr val="white">
                  <a:lumMod val="95000"/>
                </a:prstClr>
              </a:solidFill>
              <a:cs typeface="B Titr" pitchFamily="2" charset="-78"/>
            </a:endParaRPr>
          </a:p>
        </p:txBody>
      </p:sp>
      <p:pic>
        <p:nvPicPr>
          <p:cNvPr id="6" name="Picture 2" descr="J:\عکس های جدی10 -93\سایر اماکن\سلف مرکزی\موتورخانه\1\IMG_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28600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3" descr="J:\عکس های جدی10 -93\سایر اماکن\سلف مرکزی\موتورخانه\1\IMG_0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47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سلف سرویس مرکزی</a:t>
            </a:r>
            <a:endParaRPr lang="en-US" sz="2000" dirty="0"/>
          </a:p>
        </p:txBody>
      </p:sp>
      <p:pic>
        <p:nvPicPr>
          <p:cNvPr id="8195" name="Picture 3" descr="I:\DCIM\229___05\IMG_43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570" y="1053152"/>
            <a:ext cx="4876800" cy="3657600"/>
          </a:xfrm>
          <a:prstGeom prst="rect">
            <a:avLst/>
          </a:prstGeom>
          <a:noFill/>
        </p:spPr>
      </p:pic>
      <p:pic>
        <p:nvPicPr>
          <p:cNvPr id="8196" name="Picture 4" descr="I:\DCIM\229___05\IMG_43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2209800"/>
            <a:ext cx="4876800" cy="3657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33400" y="6019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dirty="0" smtClean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احداث </a:t>
            </a:r>
            <a:r>
              <a:rPr lang="fa-IR" dirty="0" err="1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موتورخانه</a:t>
            </a:r>
            <a:r>
              <a:rPr lang="fa-IR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 مستقل و قطع انشعاب از </a:t>
            </a:r>
            <a:r>
              <a:rPr lang="fa-IR" dirty="0" err="1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موتورخانه</a:t>
            </a:r>
            <a:r>
              <a:rPr lang="fa-IR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 مرکزی جهت جلوگیری از پرت حرارتی در طول مسیر و جلوگیری از روشن نمودن دیگ های </a:t>
            </a:r>
            <a:r>
              <a:rPr lang="fa-IR" dirty="0" err="1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موتورخانه</a:t>
            </a:r>
            <a:r>
              <a:rPr lang="fa-IR" dirty="0">
                <a:solidFill>
                  <a:prstClr val="white">
                    <a:lumMod val="95000"/>
                  </a:prstClr>
                </a:solidFill>
                <a:cs typeface="B Titr" pitchFamily="2" charset="-78"/>
              </a:rPr>
              <a:t> مرکزی برای تامین آب گرم مصرفی در سلف</a:t>
            </a:r>
            <a:endParaRPr lang="en-US" dirty="0">
              <a:solidFill>
                <a:prstClr val="white">
                  <a:lumMod val="95000"/>
                </a:prst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3-6     توسعه دانشکده کشاورزی دانشگاه گیلان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1295400"/>
            <a:ext cx="76962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just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اجرای دیوارهای تری دی پنل و پنجره های دو جداره در پروژه طرح و توسعه دانشکده کشاورزی </a:t>
            </a:r>
          </a:p>
          <a:p>
            <a:pPr marL="457200" lvl="0" indent="-457200" algn="just" rtl="1">
              <a:buAutoNum type="arabicPeriod"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استفاده از لامپ های کم مصرف با بالاست الکترونیکی در پروژه طرح و توسعه دانشکده کشاورزی </a:t>
            </a:r>
          </a:p>
          <a:p>
            <a:pPr marL="457200" lvl="0" indent="-457200" algn="just" rtl="1">
              <a:buAutoNum type="arabicPeriod" startAt="2"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3. 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یک دستگاه  تابلوی خازن برای اصلاح مدار و حذف (حدود 30% توان مصرفی) بار راکتیو در جهت صرفه جویی در مصرف انرژی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طرح توسعه دانشکده کشاورزی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62000" y="57912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اجرای دیوارهای تری دی پنل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در پروژه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طرح و توسعه دانشکده کشاورزی </a:t>
            </a:r>
          </a:p>
        </p:txBody>
      </p:sp>
      <p:pic>
        <p:nvPicPr>
          <p:cNvPr id="46083" name="Picture 3" descr="I:\ \کشاورزی\DSC09115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0" y="990600"/>
            <a:ext cx="4876800" cy="3429000"/>
          </a:xfrm>
          <a:prstGeom prst="rect">
            <a:avLst/>
          </a:prstGeom>
          <a:noFill/>
        </p:spPr>
      </p:pic>
      <p:pic>
        <p:nvPicPr>
          <p:cNvPr id="46086" name="Picture 6" descr="I:\ \کشاورزی\DSC088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2590800"/>
            <a:ext cx="47244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0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طرح توسعه دانشکده کشاورزی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62000" y="57912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اجرای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پنجره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های دو جداره در پروژه طرح و توسعه دانشکده کشاورزی </a:t>
            </a:r>
          </a:p>
        </p:txBody>
      </p:sp>
      <p:pic>
        <p:nvPicPr>
          <p:cNvPr id="103426" name="Picture 2" descr="E:\صرفه جویی در مصرف انرژی\New folder\IMG_46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95400"/>
            <a:ext cx="4495800" cy="3371850"/>
          </a:xfrm>
          <a:prstGeom prst="rect">
            <a:avLst/>
          </a:prstGeom>
          <a:noFill/>
        </p:spPr>
      </p:pic>
      <p:pic>
        <p:nvPicPr>
          <p:cNvPr id="103427" name="Picture 3" descr="E:\صرفه جویی در مصرف انرژی\New folder\IMG_47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8800" y="2133600"/>
            <a:ext cx="47752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0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43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استفاده از لامپ های کم مصرف با بالاست الکترونیکی در پروژه طرح و توسعه دانشکده کشاورزی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طرح توسعه دانشکده کشاورزی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45057" name="Picture 1" descr="E:\صرفه جویی در مصرف انرژی\New folder\IMG_47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71600"/>
            <a:ext cx="4648200" cy="3486150"/>
          </a:xfrm>
          <a:prstGeom prst="rect">
            <a:avLst/>
          </a:prstGeom>
          <a:noFill/>
        </p:spPr>
      </p:pic>
      <p:pic>
        <p:nvPicPr>
          <p:cNvPr id="45058" name="Picture 2" descr="E:\صرفه جویی در مصرف انرژی\New folder\IMG_47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22800" y="2209800"/>
            <a:ext cx="4521200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5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1- ساختار تشکیلاتی 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9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طرح توسعه دانشکده کشاورزی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7501" y="1887536"/>
            <a:ext cx="41656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22702" y="1887537"/>
            <a:ext cx="416560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714003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یک دستگاه  تابلوی خازن برای اصلاح مدار و حذف (حدود 30% توان مصرفی) بار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راکتیو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در جهت صرفه جویی در مصرف انرژی</a:t>
            </a:r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3-7   دانشکده ادبیات و علوم انسانی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just" rtl="1"/>
            <a:r>
              <a:rPr lang="fa-IR" sz="200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1. عایقکاری لوله هاب آبگرم جهت جلوگیری از هدر رفت دما در دانشکده ادبیات و علوم انسانی . </a:t>
            </a:r>
          </a:p>
          <a:p>
            <a:pPr lvl="0" algn="just" rtl="1"/>
            <a:endParaRPr lang="fa-IR" sz="200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00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2.  نصب چراغهای سنسور دار با لامپهای کم مصرف در سرویس های بهداشتی   دانشکده ادبیات و علوم انسانی </a:t>
            </a: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just" rtl="1"/>
            <a:r>
              <a:rPr lang="fa-IR" sz="2400" dirty="0" smtClean="0">
                <a:solidFill>
                  <a:schemeClr val="bg1"/>
                </a:solidFill>
              </a:rPr>
              <a:t> </a:t>
            </a:r>
          </a:p>
          <a:p>
            <a:pPr algn="just" rtl="1"/>
            <a:r>
              <a:rPr lang="fa-IR" sz="2000" dirty="0" smtClean="0">
                <a:solidFill>
                  <a:schemeClr val="bg1"/>
                </a:solidFill>
                <a:latin typeface="+mj-lt"/>
                <a:ea typeface="+mj-ea"/>
                <a:cs typeface="B Titr" pitchFamily="2" charset="-78"/>
              </a:rPr>
              <a:t>3. نصب یک عدد درب خودکار جهت کنترل (فیلتر) هوا</a:t>
            </a: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B Titr" pitchFamily="2" charset="-78"/>
            </a:endParaRPr>
          </a:p>
          <a:p>
            <a:pPr algn="just" rtl="1"/>
            <a:endParaRPr lang="en-US" sz="2400" dirty="0" smtClean="0">
              <a:solidFill>
                <a:schemeClr val="bg1"/>
              </a:solidFill>
            </a:endParaRPr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دانشکده ادبیات و علوم انسانی</a:t>
            </a:r>
            <a:b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</a:b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5400"/>
            <a:ext cx="6471099" cy="25146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0325" y="2895600"/>
            <a:ext cx="5313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61722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عایقکاری لوله هاب آبگرم جهت جلوگیری از هدر رفت دما در دانشکده ادبیات و علوم انسانی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دانشکده ادبیات و علوم انسانی</a:t>
            </a:r>
            <a:b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</a:b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6" name="Picture 9" descr="F:\عکس های تابستان 94\عکس های جدید - 9-93\دانشکده ها\انسانی\تعمیرات 94\IMG_00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2" y="1295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عکس های تابستان 94\عکس های جدید - 9-93\دانشکده ها\انسانی\تعمیرات 94\IMG_00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02" y="2590800"/>
            <a:ext cx="4069395" cy="30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60579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نصب </a:t>
            </a:r>
            <a:r>
              <a:rPr lang="fa-IR" dirty="0" err="1">
                <a:solidFill>
                  <a:schemeClr val="bg1"/>
                </a:solidFill>
                <a:cs typeface="B Titr" pitchFamily="2" charset="-78"/>
              </a:rPr>
              <a:t>چراغهای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cs typeface="B Titr" pitchFamily="2" charset="-78"/>
              </a:rPr>
              <a:t>سنسور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 دار با </a:t>
            </a:r>
            <a:r>
              <a:rPr lang="fa-IR" dirty="0" err="1">
                <a:solidFill>
                  <a:schemeClr val="bg1"/>
                </a:solidFill>
                <a:cs typeface="B Titr" pitchFamily="2" charset="-78"/>
              </a:rPr>
              <a:t>لامپهای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 کم مصرف در سرویس های بهداشتی   دانشکده ادبیات و علوم انسانی 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06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دانشکده ادبیات و علوم انسانی</a:t>
            </a:r>
            <a:b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</a:b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86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نصب یک عدد درب خودکار جهت کنترل (فیلتر) هوا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39937" name="Picture 1" descr="E:\صرفه جویی در مصرف انرژی\New folder\IMG_46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1752600"/>
            <a:ext cx="51816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8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3-8   سالن ورزشی فجر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7526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اجرای دیوارهای دوجداره و پوشش سقف ساندویچ پنل در سالنهای ورزشی فجر</a:t>
            </a: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32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سالن ورزشی فجر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57912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457200" y="6186557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     اجرای دیوارهای دوجداره و پوشش سقف ساندویچ پنل در سالنهای ورزشی فجر</a:t>
            </a: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1745" name="Picture 1" descr="I:\ \سالن ورزشی\DSC019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71600"/>
            <a:ext cx="4572000" cy="3048000"/>
          </a:xfrm>
          <a:prstGeom prst="rect">
            <a:avLst/>
          </a:prstGeom>
          <a:noFill/>
        </p:spPr>
      </p:pic>
      <p:pic>
        <p:nvPicPr>
          <p:cNvPr id="31746" name="Picture 2" descr="I:\ \سالن ورزشی\DSC036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2667000"/>
            <a:ext cx="4876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3-9   دانشکده مکانیک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752600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/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اجرای دیوارها ی دوجداره در دانشکده مکانیک </a:t>
            </a:r>
            <a:r>
              <a:rPr lang="fa-IR" sz="2000" dirty="0" smtClean="0"/>
              <a:t>.</a:t>
            </a:r>
            <a:endParaRPr lang="en-US" sz="2000" dirty="0" smtClean="0"/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42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مکانیک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408"/>
            <a:ext cx="7459951" cy="4188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6129197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اجرای دیوارها 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دوجداره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در دانشکده مکانیک 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3-10   دانشکده کشاورزی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7526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/>
            <a:r>
              <a:rPr lang="fa-IR" sz="2000" dirty="0" smtClean="0"/>
              <a:t>.</a:t>
            </a:r>
            <a:endParaRPr lang="en-US" sz="2000" dirty="0" smtClean="0"/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17526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حذف چراغ های فلورسنت و جایگزین نمودن آن با چراغ های با لامپ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LED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به تعداد 243 عدد و صرفه جویی 3000 کیلووات در ماه</a:t>
            </a:r>
          </a:p>
        </p:txBody>
      </p:sp>
    </p:spTree>
    <p:extLst>
      <p:ext uri="{BB962C8B-B14F-4D97-AF65-F5344CB8AC3E}">
        <p14:creationId xmlns:p14="http://schemas.microsoft.com/office/powerpoint/2010/main" val="14806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1"/>
            <a:ext cx="8229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1- ساختار تشکیلاتی 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1830288"/>
            <a:ext cx="8153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رئیس شورا :  آقای دکتر احمد رضی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نایب رئیس : آقای دکتر غلامرضا محفوظی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دبیر :  آقای مهندس ناصر حمیدزاده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مدیر امور اداری: خانم نصیرزاذه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مدیر طرح و برنامه : دکتر مصطفی ابراهیم پور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مدیر فرهنگی: دکتر علی یعقوبی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روسای کمیته ها : خانم نصیرزاده و آقای دکتر علی یعقوبی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اعضای هیات علمی مرتبط با موضوعات زیست محیطی:  آقای دکتر علیرضا پنداشته و آقای دکتر احمد صالحی</a:t>
            </a: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91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66800" y="205041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7526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/>
            <a:r>
              <a:rPr lang="fa-IR" sz="2000" dirty="0" smtClean="0"/>
              <a:t>.</a:t>
            </a:r>
            <a:endParaRPr lang="en-US" sz="2000" dirty="0" smtClean="0"/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495300" y="1402686"/>
            <a:ext cx="3581400" cy="42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کشاورزی</a:t>
            </a:r>
            <a:endParaRPr lang="en-US" sz="20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4572000" y="1504329"/>
            <a:ext cx="3657600" cy="419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5300" y="6012473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1. حذف چراغ های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فلورسنت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و جایگزین نمودن آن با چراغ های با لامپ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LED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به تعداد 243 عدد و صرفه جویی 3000 کیلووات در ماه</a:t>
            </a:r>
          </a:p>
        </p:txBody>
      </p:sp>
    </p:spTree>
    <p:extLst>
      <p:ext uri="{BB962C8B-B14F-4D97-AF65-F5344CB8AC3E}">
        <p14:creationId xmlns:p14="http://schemas.microsoft.com/office/powerpoint/2010/main" val="28137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7526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/>
            <a:r>
              <a:rPr lang="fa-IR" sz="2000" dirty="0" smtClean="0"/>
              <a:t>.</a:t>
            </a:r>
            <a:endParaRPr lang="en-US" sz="2000" dirty="0" smtClean="0"/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دانشکده کشاورزی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4975" y="1333669"/>
            <a:ext cx="3276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E:\عکس های سال 95\New folder (2)\227___03\IMG_3683.JPG"/>
          <p:cNvPicPr>
            <a:picLocks noChangeAspect="1" noChangeArrowheads="1"/>
          </p:cNvPicPr>
          <p:nvPr/>
        </p:nvPicPr>
        <p:blipFill rotWithShape="1">
          <a:blip r:embed="rId4" cstate="screen">
            <a:lum contrast="10000"/>
          </a:blip>
          <a:srcRect l="-636"/>
          <a:stretch/>
        </p:blipFill>
        <p:spPr bwMode="auto">
          <a:xfrm>
            <a:off x="3632284" y="2207561"/>
            <a:ext cx="5308434" cy="349490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13346" y="6030057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حذف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چراغ های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فلورسنت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و جایگزین نمودن آن با چراغ های با لامپ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LED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به تعداد 243 عدد و صرفه جویی 3000 کیلووات در ماه</a:t>
            </a:r>
          </a:p>
        </p:txBody>
      </p:sp>
    </p:spTree>
    <p:extLst>
      <p:ext uri="{BB962C8B-B14F-4D97-AF65-F5344CB8AC3E}">
        <p14:creationId xmlns:p14="http://schemas.microsoft.com/office/powerpoint/2010/main" val="18016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3-11 ساختمان آزمایشگاه </a:t>
            </a:r>
            <a:r>
              <a:rPr lang="fa-IR" sz="2200" dirty="0" err="1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هیدرولیک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752600"/>
            <a:ext cx="7924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 استفاده از دیوارها و پنجره های دو جداره در آزمایشگاه هیدرولیک</a:t>
            </a:r>
          </a:p>
          <a:p>
            <a:pPr marL="457200" lvl="0" indent="-457200" algn="r" rtl="1"/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r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 استفاده از دیگهای چگالشی برای گرمایش و آب گرم در آزمایشگاه هیدرولیک</a:t>
            </a:r>
          </a:p>
          <a:p>
            <a:pPr marL="457200" lvl="0" indent="-457200" algn="r" rtl="1">
              <a:buAutoNum type="arabicPeriod" startAt="2"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r" rtl="1"/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3.  استفاده از لامپهای کم مصرف با بالاست الکترونیکی در آزمایشگاه هیدرولیک </a:t>
            </a:r>
            <a:r>
              <a:rPr lang="fa-IR" sz="2000" dirty="0" smtClean="0"/>
              <a:t>.</a:t>
            </a:r>
            <a:endParaRPr lang="en-US" sz="2000" dirty="0" smtClean="0"/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آزمایشگاه </a:t>
            </a:r>
            <a:r>
              <a:rPr lang="fa-IR" sz="2000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هیدرولیک</a:t>
            </a:r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9792" y="1676399"/>
            <a:ext cx="3405422" cy="383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-381000" y="614664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استفاده از دیوارها و پنجره های دو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جداره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در آزمایشگاه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هیدرولیک</a:t>
            </a:r>
            <a:endParaRPr lang="fa-IR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13" y="1676401"/>
            <a:ext cx="5113195" cy="3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19722" y="334932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6062" y="138530"/>
            <a:ext cx="8229600" cy="812692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آزمایشگاه </a:t>
            </a:r>
            <a:r>
              <a:rPr lang="fa-IR" sz="2000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هیدرولیک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-381000" y="614664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.  استفاده از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دیگ های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چگالشی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برای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گرمایش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و آب گرم در آزمایشگاه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هیدرولیک</a:t>
            </a:r>
            <a:endParaRPr lang="fa-IR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210" y="1614969"/>
            <a:ext cx="4775201" cy="3581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5962" y="1683497"/>
            <a:ext cx="4696883" cy="35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19722" y="334932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6062" y="138530"/>
            <a:ext cx="8229600" cy="812692"/>
          </a:xfrm>
        </p:spPr>
        <p:txBody>
          <a:bodyPr>
            <a:normAutofit/>
          </a:bodyPr>
          <a:lstStyle/>
          <a:p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آزمایشگاه </a:t>
            </a:r>
            <a:r>
              <a:rPr lang="fa-IR" sz="2000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هیدرولیک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-381000" y="614664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استفاده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از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لامپ های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کم مصرف با بالاست الکترونیکی در آزمایشگاه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هیدرولیک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1170"/>
            <a:ext cx="4289723" cy="3217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05" y="2788159"/>
            <a:ext cx="4005944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3-12  پردیس اصلی دانشگاه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782472" y="1905000"/>
            <a:ext cx="7924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 ترمیم عایق کاری لوله ها در تونل های تاسیساتی </a:t>
            </a:r>
          </a:p>
          <a:p>
            <a:pPr marL="457200" marR="0" lvl="0" indent="-45720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ساخت و راه اندازی تابلو خازن جهت کلیه پست های برق (پست شماره 1 الی 8 )  دانشگاه جهت اصلاح مدار و حذف بار راکتیو 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</a:t>
            </a: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.  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ساعت نجومی جهت کنترل دقیق روشنایی محوطه های فضای سبز و معابر سایت پردیس دانشگاه</a:t>
            </a: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کنترل سیستم های حرارتی ، برودتی و تهویه مطبوع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752600"/>
            <a:ext cx="8153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 تمیز کردن و تعویض مرتب فیلترهای سیستم تهویه </a:t>
            </a:r>
          </a:p>
          <a:p>
            <a:pPr marL="457200" lvl="0" indent="-457200" algn="just" rtl="1">
              <a:buAutoNum type="arabicPeriod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 کنترل و اطمینان از بسته بودن و درز بندی مناسب درهای راهروها ، پشت بام و خرپشته ها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3.   تعمیر درب ها و بررسی عملکرد صحیح درب های خودکار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>
              <a:buAutoNum type="arabicPeriod" startAt="3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4.  کنترل سیستم موتورخانه ، سیستم گرمایشی و سرمایشی و اصلاح لوله کشی های معیوب </a:t>
            </a:r>
          </a:p>
          <a:p>
            <a:pPr marL="457200" lvl="0" indent="-45720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5.  خاموش کردن سیستم سرمایش در شب و مواقع غیر ضروری </a:t>
            </a:r>
          </a:p>
          <a:p>
            <a:pPr lvl="0" algn="just" rtl="1"/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8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کنترل سیستم های حرارتی ، برودتی و تهویه مطبوع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533400" y="1828800"/>
            <a:ext cx="8153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6.  کاهش درجه سیستم های گرمایش در تعطیلات و مواقع غیر ضروری </a:t>
            </a:r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7.  سرویس و تعمیر دوره ای مرتب فن ها ، برج خنک کن و اواپراتور </a:t>
            </a:r>
          </a:p>
          <a:p>
            <a:pPr lvl="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8.  عایقکاری حرارتی قسمت هایی از موتورخانه به خصوص لوله های رفت و برگشت دیگ ، منبع انبساط ، منبع دوجداره یا کویل دار و کلکتورها </a:t>
            </a:r>
          </a:p>
          <a:p>
            <a:pPr marL="457200" lvl="0" indent="-457200" algn="just" rtl="1">
              <a:buAutoNum type="arabicPeriod" startAt="8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9. رسوب زدایی و شستشوی دوره ای دیگ در تاسیسات حرارت مرکزی </a:t>
            </a:r>
          </a:p>
          <a:p>
            <a:pPr marL="457200" lvl="0" indent="-45720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10. تنظیم نسبت سوخت به هوای ورودی مشعل و استفاده از مشعل های استاندارد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lvl="0" algn="just" rtl="1"/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52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smtClean="0"/>
              <a:t> </a:t>
            </a:r>
            <a:endParaRPr lang="en-US" sz="240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070" y="2222891"/>
            <a:ext cx="4132239" cy="3099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00" y="2238600"/>
            <a:ext cx="4800000" cy="36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9363" y="601323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rtl="1"/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عایقکاری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حرارتی قسمت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هایی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از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موتورخانه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به خصوص لوله های رفت و برگشت دیگ ، منبع انبساط ، منبع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دوجداره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یا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کویل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دار و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کلکتورها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393698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پردیس اصلی دانشگاه گیلان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2- استفاده از انرژی های تجدید پذیر 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1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1266" name="Picture 2" descr="I:\DCIM\229___05\IMG_43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003298"/>
            <a:ext cx="3581400" cy="4775200"/>
          </a:xfrm>
          <a:prstGeom prst="rect">
            <a:avLst/>
          </a:prstGeom>
          <a:noFill/>
        </p:spPr>
      </p:pic>
      <p:pic>
        <p:nvPicPr>
          <p:cNvPr id="11267" name="Picture 3" descr="I:\DCIM\229___05\IMG_43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3973512" y="1601786"/>
            <a:ext cx="4787901" cy="359092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00400" y="393698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پردیس اصلی دانشگاه گیلان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14300" y="5551724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rtl="1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ساخت و راه اندازی تابلو خازن جهت کلیه پست های برق (پست شماره 1 الی 8 )  دانشگاه جهت اصلاح مدار و حذف بار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راکتیو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52600" y="5638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rtl="1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457200" lvl="0" indent="-45720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ترمیم عایق کاری لوله ها در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تونل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های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تاسیساتی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184822" y="1472778"/>
            <a:ext cx="42409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895600" y="390435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پردیس اصلی دانشگاه گیلان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7- کنترل تجهیزات اداری و نحوه استفاده از آنها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533400" y="1828800"/>
            <a:ext cx="8153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rtl="1">
              <a:buAutoNum type="arabicPeriod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  خاموش کردن وسایل الکتریکی در زمانهای عدم استفاده از آنها </a:t>
            </a:r>
          </a:p>
          <a:p>
            <a:pPr marL="457200" indent="-457200" algn="just" rtl="1">
              <a:buAutoNum type="arabicPeriod" startAt="2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استفاده و جایگزین نمودن از مانیتورهای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LED 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با فناوری بالا بجای مانیتور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LCD 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( جهت کاهش مصرف برق حدودا یک سوم)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7848600" cy="1143000"/>
          </a:xfrm>
        </p:spPr>
        <p:txBody>
          <a:bodyPr>
            <a:normAutofit/>
          </a:bodyPr>
          <a:lstStyle/>
          <a:p>
            <a:pPr rtl="1"/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نمایشگاه مجازی مدیرت سبز- بخش</a:t>
            </a:r>
            <a:r>
              <a:rPr lang="en-US" sz="28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مدیریت آب و فضای سبز</a:t>
            </a:r>
            <a:endParaRPr lang="en-US" sz="28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026" name="Picture 2" descr="C:\Users\Drtavakoli\Desktop\آرم دانشگا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3400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tavakoli\Desktop\ستاد زیبا سازی عملکرد\استند\IMG_8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rtavakoli\Desktop\ستاد زیبا سازی عملکرد\استند\IMG_8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819400"/>
            <a:ext cx="3594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652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4- مدیریت آب و پساب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15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مدیریت آب و پساب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414046"/>
            <a:ext cx="79248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 استفاده از آب چاه برای آبیاری فضای سبز</a:t>
            </a:r>
          </a:p>
          <a:p>
            <a:pPr marL="457200" lvl="0" indent="-457200" algn="r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لوله کشی جهت آبیاری قطره ای و افشانک در فضای سبز</a:t>
            </a:r>
          </a:p>
          <a:p>
            <a:pPr marL="457200" lvl="0" indent="-457200" algn="r" rtl="1"/>
            <a:r>
              <a:rPr lang="fa-IR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</a:t>
            </a:r>
          </a:p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3. بازسازی تصفیه خانه فاضلاب دانشکده تربیت بدنی دانشگاه</a:t>
            </a:r>
          </a:p>
          <a:p>
            <a:pPr marL="457200" lvl="0" indent="-457200" algn="r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4. کاشت گونه های گیاهی با نیاز آبی کم در سایت اصلی دانشگاه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02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سایت اصلی دانشگاه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2052" name="Picture 4" descr="C:\Users\AF\Desktop\New folder (3)\IMG_6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0" y="2133600"/>
            <a:ext cx="4165600" cy="3276600"/>
          </a:xfrm>
          <a:prstGeom prst="rect">
            <a:avLst/>
          </a:prstGeom>
          <a:noFill/>
        </p:spPr>
      </p:pic>
      <p:pic>
        <p:nvPicPr>
          <p:cNvPr id="2053" name="Picture 5" descr="C:\Users\AF\Desktop\New folder (3)\IMG_6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52400" y="2286000"/>
            <a:ext cx="3251200" cy="29464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2489200" y="1549400"/>
            <a:ext cx="325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5442228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استفاده از آب چاه  برای آبیاری فضصای سبز و اجرای  لوله کشی جهت آبیاری قطره ای و افشانک در فضای سبز دانشکده کشاورزی</a:t>
            </a: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0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سایت اصلی دانشگاه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5780782"/>
            <a:ext cx="7924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استفاده از گونه های  گیاهی مقاوم در مقابل کم آبی و دارای  نیاز آبی کمتر</a:t>
            </a: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546100" y="15367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0668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AF\Downloads\زباله سمي\۲۰۱۷۱۲۰۳_۱۰۵۴۴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16415" y="2971800"/>
            <a:ext cx="3827585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7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248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باز سازی و تعمیر اساسی تصفیه خانه فاضلاب دانشکده تربیت بدنی </a:t>
            </a:r>
          </a:p>
        </p:txBody>
      </p:sp>
      <p:pic>
        <p:nvPicPr>
          <p:cNvPr id="33794" name="Picture 2" descr="E:\new slides\IMG_03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0" y="2590800"/>
            <a:ext cx="4953000" cy="3521075"/>
          </a:xfrm>
          <a:prstGeom prst="rect">
            <a:avLst/>
          </a:prstGeom>
          <a:noFill/>
        </p:spPr>
      </p:pic>
      <p:pic>
        <p:nvPicPr>
          <p:cNvPr id="9" name="Picture 1" descr="E:\new slides\IMG_03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71600"/>
            <a:ext cx="5202237" cy="39020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38500" y="379472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دانشکده تربیت بدنی دانشگاه گیلان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9239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5- مدیریت پسماند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752601"/>
            <a:ext cx="7924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   برنامه ریزی به منظور اجرای سامان دهی تفکیک زباله از مبدا </a:t>
            </a:r>
          </a:p>
          <a:p>
            <a:pPr marL="457200" lvl="0" indent="-457200" algn="r" rtl="1">
              <a:buAutoNum type="arabicPeriod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  اضافه نمودن تفکیک زباله به کلیه قراردادهای غیر عمرانی در دانشگاه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600" y="3276601"/>
            <a:ext cx="792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3. بازیافت زباله های ارگانیک در بخش فضای سبز دانشگاه</a:t>
            </a:r>
          </a:p>
          <a:p>
            <a:pPr marL="457200" lvl="0" indent="-457200" algn="r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4. تفکیک زباله های سمی در حوزه تاسیسات و نگهداری دانشگاه</a:t>
            </a:r>
          </a:p>
          <a:p>
            <a:pPr marL="457200" lvl="0" indent="-457200" algn="r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4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2- استفاده از انرژی های تجدید پذیر در دانشگاه گیلان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533400" y="1830288"/>
            <a:ext cx="8153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1. 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سیستم روشنایی خورشیدی بر روی ایستگاه اتوبوس با 7 عدد چراغ روشنایی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LED 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با توان 30 </a:t>
            </a:r>
            <a:r>
              <a:rPr lang="fa-IR" sz="2000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وات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و قابلیت کارکرد در هوای ابری </a:t>
            </a: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2. </a:t>
            </a:r>
            <a:r>
              <a:rPr lang="fa-IR" sz="2000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چراغ چشمک زن راهنمایی و رانندگی با استفاده از صفحه های خورشیدی و حذف حداقل 2500 متر حفاری و کابل کشی برای برق رسانی به چراغ های </a:t>
            </a:r>
            <a:r>
              <a:rPr lang="fa-IR" sz="2000" dirty="0">
                <a:solidFill>
                  <a:schemeClr val="bg1"/>
                </a:solidFill>
                <a:cs typeface="B Titr" pitchFamily="2" charset="-78"/>
              </a:rPr>
              <a:t>مزبور با حداقل هزینه خرید و اجرای کابل کشی به مبلغ </a:t>
            </a:r>
            <a:r>
              <a:rPr lang="fa-IR" sz="2000" dirty="0" err="1">
                <a:solidFill>
                  <a:schemeClr val="bg1"/>
                </a:solidFill>
                <a:cs typeface="B Titr" pitchFamily="2" charset="-78"/>
              </a:rPr>
              <a:t>حدودا</a:t>
            </a:r>
            <a:r>
              <a:rPr lang="fa-IR" sz="2000" dirty="0">
                <a:solidFill>
                  <a:schemeClr val="bg1"/>
                </a:solidFill>
                <a:cs typeface="B Titr" pitchFamily="2" charset="-78"/>
              </a:rPr>
              <a:t> 170/000/000 میلیون ریال </a:t>
            </a:r>
          </a:p>
          <a:p>
            <a:pPr lvl="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endParaRPr lang="fa-IR" sz="22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rtl="1"/>
            <a:endParaRPr lang="fa-IR" sz="22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endParaRPr lang="fa-IR" sz="22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41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1600200" y="5473005"/>
            <a:ext cx="571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تفکیک زباله ها از مبدا در حوزه معاونت دانشجویی </a:t>
            </a:r>
          </a:p>
          <a:p>
            <a:pPr marL="457200" lvl="0" indent="-457200" algn="r" rtl="1">
              <a:buAutoNum type="arabicPeriod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026" name="Picture 2" descr="C:\Users\AF\Downloads\بازيافت زباله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199"/>
            <a:ext cx="6477000" cy="4940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8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1600200" y="6119336"/>
            <a:ext cx="571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بازیافت زباله های ارکانیک  در حوزه فضای سبز دانشگاه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074" name="Picture 2" descr="C:\Users\AF\Downloads\_____ ___ _______\IMG_20171024_1843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159091" cy="3124200"/>
          </a:xfrm>
          <a:prstGeom prst="rect">
            <a:avLst/>
          </a:prstGeom>
          <a:noFill/>
        </p:spPr>
      </p:pic>
      <p:pic>
        <p:nvPicPr>
          <p:cNvPr id="3075" name="Picture 3" descr="C:\Users\AF\Downloads\_____ ___ _______\IMG_20171024_1843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2200" y="2895600"/>
            <a:ext cx="4159091" cy="3124200"/>
          </a:xfrm>
          <a:prstGeom prst="rect">
            <a:avLst/>
          </a:prstGeom>
          <a:noFill/>
        </p:spPr>
      </p:pic>
      <p:pic>
        <p:nvPicPr>
          <p:cNvPr id="3076" name="Picture 4" descr="C:\Users\AF\Downloads\_____ ___ _______\IMG_20171024_1843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84909" y="0"/>
            <a:ext cx="4159091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0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838200" y="5943600"/>
            <a:ext cx="708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r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تفکیک زباله های سمی در حوزه تاسیسات و نگهداری دانشگاه</a:t>
            </a: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4098" name="Picture 2" descr="C:\Users\AF\Downloads\زباله سمي\IMG_6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68800" y="762000"/>
            <a:ext cx="4775200" cy="3581400"/>
          </a:xfrm>
          <a:prstGeom prst="rect">
            <a:avLst/>
          </a:prstGeom>
          <a:noFill/>
        </p:spPr>
      </p:pic>
      <p:pic>
        <p:nvPicPr>
          <p:cNvPr id="4099" name="Picture 3" descr="C:\Users\AF\Downloads\زباله سمي\Copy of IMG_6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33600"/>
            <a:ext cx="47752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4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6- مدیریت میزان مصرف کاغذ و اقلام مصرفی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1430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609600" y="1371600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استفاده بهینه از دو روی کاغذ</a:t>
            </a:r>
          </a:p>
          <a:p>
            <a:pPr marL="457200" lvl="0" indent="-457200" algn="just" rtl="1">
              <a:buAutoNum type="arabicPeriod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کاهش پرینت اسناد و جایگزینی با نسخه های الکترونیک</a:t>
            </a:r>
          </a:p>
          <a:p>
            <a:pPr lvl="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3. استفاده از پست الکترونیکی به جای پست یا فکس نمودن نامه </a:t>
            </a:r>
          </a:p>
          <a:p>
            <a:pPr lvl="0" algn="just" rtl="1"/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4. اجرای سیستم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ERP 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وحذف کاغذ در خصوص نامه های اداری ( اتوماسیون اداری )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5" name="Picture 4" descr="C:\Users\AF\AppData\Local\Microsoft\Windows\Temporary Internet Files\Content.Word\IMG_578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3962399"/>
            <a:ext cx="42672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2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7- کنترل تجهیزات اداری و نحوه استفاده از آنها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533400" y="1828800"/>
            <a:ext cx="8153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rtl="1">
              <a:buAutoNum type="arabicPeriod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1.   خاموش کردن وسایل الکتریکی در زمانهای عدم استفاده از آنها </a:t>
            </a:r>
          </a:p>
          <a:p>
            <a:pPr marL="457200" indent="-457200" algn="just" rtl="1">
              <a:buAutoNum type="arabicPeriod" startAt="2"/>
            </a:pPr>
            <a:endParaRPr lang="fa-IR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457200" indent="-457200" algn="just" rtl="1"/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2. استفاده و جایگزین نمودن از مانیتورهای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LED 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با فناوری بالا بجای مانیتور </a:t>
            </a:r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LCD </a:t>
            </a:r>
            <a:r>
              <a:rPr lang="fa-IR" sz="2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B Titr" pitchFamily="2" charset="-78"/>
              </a:rPr>
              <a:t> ( جهت کاهش مصرف برق حدودا یک سوم)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0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02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90600" y="1676400"/>
            <a:ext cx="76962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rtl="1"/>
            <a:r>
              <a:rPr lang="fa-IR" sz="2400" dirty="0" smtClean="0"/>
              <a:t> </a:t>
            </a:r>
            <a:endParaRPr lang="en-US" sz="2400" dirty="0" smtClean="0"/>
          </a:p>
          <a:p>
            <a:pPr marL="457200" lvl="0" indent="-457200" algn="just" rtl="1"/>
            <a:endParaRPr lang="en-US" sz="2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61794" name="Picture 2" descr="G:\666666\IMG_20170424_1222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533400"/>
            <a:ext cx="4343400" cy="3257550"/>
          </a:xfrm>
          <a:prstGeom prst="rect">
            <a:avLst/>
          </a:prstGeom>
          <a:noFill/>
        </p:spPr>
      </p:pic>
      <p:pic>
        <p:nvPicPr>
          <p:cNvPr id="161797" name="Picture 5" descr="G:\666666\IMG_20170424_1223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62400"/>
            <a:ext cx="2082800" cy="2393393"/>
          </a:xfrm>
          <a:prstGeom prst="rect">
            <a:avLst/>
          </a:prstGeom>
          <a:noFill/>
        </p:spPr>
      </p:pic>
      <p:pic>
        <p:nvPicPr>
          <p:cNvPr id="161798" name="Picture 6" descr="G:\666666\IMG_20170424_1224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33400"/>
            <a:ext cx="4267200" cy="3200400"/>
          </a:xfrm>
          <a:prstGeom prst="rect">
            <a:avLst/>
          </a:prstGeom>
          <a:noFill/>
        </p:spPr>
      </p:pic>
      <p:pic>
        <p:nvPicPr>
          <p:cNvPr id="8" name="Picture 3" descr="G:\666666\IMG_20170424_122259.jp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/>
        </p:blipFill>
        <p:spPr bwMode="auto">
          <a:xfrm>
            <a:off x="6648764" y="4267200"/>
            <a:ext cx="2495236" cy="207936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35571" y="97281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پردیس دانشگاه گیلان</a:t>
            </a:r>
            <a:endParaRPr lang="en-US" sz="2000" dirty="0"/>
          </a:p>
        </p:txBody>
      </p:sp>
      <p:pic>
        <p:nvPicPr>
          <p:cNvPr id="10" name="Picture 9" descr="E:\صرفه جویی در مصرف انرژی\DCIM\229___05\IMG_435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7400" y="2895600"/>
            <a:ext cx="4684144" cy="351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" y="5855053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سیستم روشنایی خورشیدی بر روی ایستگاه اتوبوس با 7 عدد چراغ روشنایی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LED 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با توان 30 </a:t>
            </a:r>
            <a:r>
              <a:rPr lang="fa-IR" dirty="0" err="1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وات</a:t>
            </a: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 و قابلیت کارکرد در هوای ابری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I:\DCIM\229___05\IMG_43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2209800"/>
            <a:ext cx="4724400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35571" y="97281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پردیس دانشگاه گیلان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00" y="5563424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نصب چراغ چشمک زن راهنمایی و رانندگی با استفاده از صفحه های خورشیدی و حذف حداقل 2500 متر حفاری و کابل کشی برای برق رسانی به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Titr" pitchFamily="2" charset="-78"/>
              </a:rPr>
              <a:t>چراغ های 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مزبور با حداقل هزینه خرید و اجرای کابل کشی به مبلغ </a:t>
            </a:r>
            <a:r>
              <a:rPr lang="fa-IR" dirty="0" err="1">
                <a:solidFill>
                  <a:schemeClr val="bg1"/>
                </a:solidFill>
                <a:cs typeface="B Titr" pitchFamily="2" charset="-78"/>
              </a:rPr>
              <a:t>حدودا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 170/000/000 میلیون ریال </a:t>
            </a:r>
          </a:p>
        </p:txBody>
      </p:sp>
      <p:pic>
        <p:nvPicPr>
          <p:cNvPr id="34817" name="Picture 1" descr="E:\صرفه جویی در مصرف انرژی\New folder\IMG_46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905314"/>
            <a:ext cx="4724400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73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2158</Words>
  <Application>Microsoft Office PowerPoint</Application>
  <PresentationFormat>On-screen Show (4:3)</PresentationFormat>
  <Paragraphs>279</Paragraphs>
  <Slides>74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نمایشگاه مجازی مدیرت سبز- بخش عمرانی  و زیربنایی</vt:lpstr>
      <vt:lpstr>بسمه تعالی</vt:lpstr>
      <vt:lpstr> </vt:lpstr>
      <vt:lpstr> </vt:lpstr>
      <vt:lpstr> </vt:lpstr>
      <vt:lpstr> </vt:lpstr>
      <vt:lpstr>2- استفاده از انرژی های تجدید پذیر در دانشگاه گیلان</vt:lpstr>
      <vt:lpstr>PowerPoint Presentation</vt:lpstr>
      <vt:lpstr>PowerPoint Presentation</vt:lpstr>
      <vt:lpstr> </vt:lpstr>
      <vt:lpstr>3-1  دانشکده معماری و هنر دانشگاه گیلان</vt:lpstr>
      <vt:lpstr>دانشکده معماری و هنر</vt:lpstr>
      <vt:lpstr>دانشکده معماری و هنر</vt:lpstr>
      <vt:lpstr>دانشکده معماری و هنر</vt:lpstr>
      <vt:lpstr>دانشکده معماری و هنر</vt:lpstr>
      <vt:lpstr>دانشکده معماری و هنر</vt:lpstr>
      <vt:lpstr>دانشکده معماری و هنر</vt:lpstr>
      <vt:lpstr>3-2   ساختمان کلاس های آموزشی دانشگاه گیلان</vt:lpstr>
      <vt:lpstr>ساختمان کلاس های آموزشی</vt:lpstr>
      <vt:lpstr>ساختمان کلاس های آموزشی</vt:lpstr>
      <vt:lpstr>ساختمان کلاس های آموزشی</vt:lpstr>
      <vt:lpstr>ساختمان کلاس های آموزشی</vt:lpstr>
      <vt:lpstr>ساختمان کلاس های آموزشی</vt:lpstr>
      <vt:lpstr>ساختمان کلاس های آموزشی</vt:lpstr>
      <vt:lpstr>3-3  دانشکده فناوری های نوین دانشگاه گیلان</vt:lpstr>
      <vt:lpstr>دانشکده فناوری های نوین</vt:lpstr>
      <vt:lpstr>دانشکده فناوری های نوین</vt:lpstr>
      <vt:lpstr>دانشکده فناوری های نوین</vt:lpstr>
      <vt:lpstr>دانشکده فناوری های نوین</vt:lpstr>
      <vt:lpstr>3-4  ساختمان مرکزی دانشگاه گیلان</vt:lpstr>
      <vt:lpstr>ساختمان مرکزی</vt:lpstr>
      <vt:lpstr>ساختمان مرکزی</vt:lpstr>
      <vt:lpstr>3-5   سلف مرکزی دانشگاه گیلان</vt:lpstr>
      <vt:lpstr>سلف سرویس مرکزی</vt:lpstr>
      <vt:lpstr>سلف سرویس مرکزی</vt:lpstr>
      <vt:lpstr>3-6     توسعه دانشکده کشاورزی دانشگاه گیلان </vt:lpstr>
      <vt:lpstr>طرح توسعه دانشکده کشاورزی</vt:lpstr>
      <vt:lpstr>طرح توسعه دانشکده کشاورزی</vt:lpstr>
      <vt:lpstr>PowerPoint Presentation</vt:lpstr>
      <vt:lpstr>طرح توسعه دانشکده کشاورزی</vt:lpstr>
      <vt:lpstr>3-7   دانشکده ادبیات و علوم انسانی دانشگاه گیلان</vt:lpstr>
      <vt:lpstr>دانشکده ادبیات و علوم انسانی </vt:lpstr>
      <vt:lpstr>دانشکده ادبیات و علوم انسانی </vt:lpstr>
      <vt:lpstr>دانشکده ادبیات و علوم انسانی </vt:lpstr>
      <vt:lpstr>3-8   سالن ورزشی فجر دانشگاه گیلان</vt:lpstr>
      <vt:lpstr>سالن ورزشی فجر</vt:lpstr>
      <vt:lpstr>3-9   دانشکده مکانیک دانشگاه گیلان</vt:lpstr>
      <vt:lpstr>دانشکده مکانیک</vt:lpstr>
      <vt:lpstr>3-10   دانشکده کشاورزی دانشگاه گیلان</vt:lpstr>
      <vt:lpstr>دانشکده کشاورزی</vt:lpstr>
      <vt:lpstr>دانشکده کشاورزی</vt:lpstr>
      <vt:lpstr>3-11 ساختمان آزمایشگاه هیدرولیک دانشگاه گیلان</vt:lpstr>
      <vt:lpstr>آزمایشگاه هیدرولیک</vt:lpstr>
      <vt:lpstr>آزمایشگاه هیدرولیک</vt:lpstr>
      <vt:lpstr>آزمایشگاه هیدرولیک</vt:lpstr>
      <vt:lpstr>3-12  پردیس اصلی دانشگاه</vt:lpstr>
      <vt:lpstr>کنترل سیستم های حرارتی ، برودتی و تهویه مطبوع </vt:lpstr>
      <vt:lpstr>کنترل سیستم های حرارتی ، برودتی و تهویه مطبوع </vt:lpstr>
      <vt:lpstr>PowerPoint Presentation</vt:lpstr>
      <vt:lpstr>PowerPoint Presentation</vt:lpstr>
      <vt:lpstr>PowerPoint Presentation</vt:lpstr>
      <vt:lpstr>7- کنترل تجهیزات اداری و نحوه استفاده از آنها </vt:lpstr>
      <vt:lpstr>نمایشگاه مجازی مدیرت سبز- بخش مدیریت آب و فضای سبز</vt:lpstr>
      <vt:lpstr> </vt:lpstr>
      <vt:lpstr>مدیریت آب و پساب</vt:lpstr>
      <vt:lpstr>سایت اصلی دانشگاه</vt:lpstr>
      <vt:lpstr>سایت اصلی دانشگاه</vt:lpstr>
      <vt:lpstr>PowerPoint Presentation</vt:lpstr>
      <vt:lpstr>5- مدیریت پسماند</vt:lpstr>
      <vt:lpstr>PowerPoint Presentation</vt:lpstr>
      <vt:lpstr>PowerPoint Presentation</vt:lpstr>
      <vt:lpstr>PowerPoint Presentation</vt:lpstr>
      <vt:lpstr>6- مدیریت میزان مصرف کاغذ و اقلام مصرفی </vt:lpstr>
      <vt:lpstr>7- کنترل تجهیزات اداری و نحوه استفاده از آنها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</dc:creator>
  <cp:lastModifiedBy>Rahsepar</cp:lastModifiedBy>
  <cp:revision>486</cp:revision>
  <dcterms:created xsi:type="dcterms:W3CDTF">2006-08-16T00:00:00Z</dcterms:created>
  <dcterms:modified xsi:type="dcterms:W3CDTF">2020-10-19T09:32:42Z</dcterms:modified>
</cp:coreProperties>
</file>